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1" r:id="rId3"/>
    <p:sldId id="273" r:id="rId4"/>
    <p:sldId id="270" r:id="rId5"/>
    <p:sldId id="268" r:id="rId6"/>
    <p:sldId id="264" r:id="rId7"/>
    <p:sldId id="269" r:id="rId8"/>
    <p:sldId id="274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B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9" autoAdjust="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6T14:21:26.27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6T14:22:09.9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ABBF2-E60C-4C1F-A6A6-ADAA865FEE2E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8B1E7-DA1A-4446-A96B-DC3B8E59D9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994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8B1E7-DA1A-4446-A96B-DC3B8E59D9A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653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8B1E7-DA1A-4446-A96B-DC3B8E59D9A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647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8B1E7-DA1A-4446-A96B-DC3B8E59D9A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829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E84C9D-B473-944C-50BC-90622CB59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5A11AF8-5FDD-03C9-42F4-592F4ADEC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C546FC2-EABA-1DC4-FE46-38507A1E4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108DED-0846-7422-27E5-05CFB86E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84D9BA-E729-14BD-43BB-DC5408A9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809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E37BA1-02F4-920E-1F77-A744191D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857FB9F-76E0-989C-F2E7-0E5E1483A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2506FD2-1FF1-35FA-D184-590B12B9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195F98-DF30-14E1-FCFC-E7FE6746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C05145-6612-AF62-AEF5-2F1306AF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306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6A46C95-4A43-EBF9-6C9D-644C8DF72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C80A143-D210-2042-C931-32B33488F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201B45-C042-2511-8A3A-E4171C574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AE4C741-A875-692C-5937-43E40AFC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C8F55C-96EA-B7CC-099C-C046367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82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51B761-4996-3E09-C5CA-0B49CCE1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7BB61D-33A1-F2AF-535D-292923DA0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735DAA-7E86-F0D7-BF0B-761C30936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732393-16F6-EAEC-CA26-D76E3241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F60415-0ABD-21C1-7018-14C7452D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37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FEB5E2-124A-35E9-DE9D-424A4851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DBB80E4-4018-8F35-53F9-035DAFF1A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4DD318-FD12-6059-10E1-F5BCCEF9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E6E823-0BC7-8F92-915E-D40FF9978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6374F6-9D81-73DB-0792-A8FE9F3B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889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59088A-BDEA-02B3-B70B-9517F9AF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069187-F9F3-7DE1-C5DA-D0325A38E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882A08D-BB0A-1178-1E2F-B0BF56844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CE4FB9E-9BBF-B029-29F9-321A2BA1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E0A5F6F-D09B-9EE0-FEAB-9B6F52C0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92153D1-6B14-7E47-3F3A-95826C5B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563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19238-50FB-A82C-086B-87D77E3C8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EE3DB9D-33D2-671B-3BA7-6D997C1C2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11C8101-C431-BBC6-D887-7800C8938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90235F5-2B4F-EE88-FE9A-C23B57C38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8040B7F-7717-3914-0CF9-A4B923EAC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98A2184-FC3F-E014-EE78-BCBD5610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00303CC-AB48-F348-1385-7FBF091C9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0101F35-DF76-0113-A965-6580D7F7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882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1AF978-F3E4-62A1-AC32-C82B645B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39E3026-315B-0CF2-D21F-1372476EC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D1C1019-D143-9EF7-C7BF-555E1FAF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60C1C5F-CBD1-560E-9B22-F4947DBB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90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9F67960-BC7C-A6F9-71DE-F2280B27A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5BD9037-C41E-74E8-E5CA-27A616A1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05C35C0-0E5C-B5A0-7836-AF7018DD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061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513D6F-A0F8-807D-57FD-E81294482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F7C0C4-9733-5E37-C7E2-343AE3F2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522D2D7-9802-1761-7936-13CB1383E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2AFF6E1-DDF3-5EB7-6372-39A398AA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EB660A0-09D2-CDC6-A541-4B71F2CAF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4DEAE0C-8714-D944-CB1C-466278E6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851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149C8A-CDD6-D921-70AC-CDA1E1923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501544E-DC11-430A-55F3-F424D2B44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9E4F14-5606-7328-8AB2-B40F45D4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DA0271D-B458-4F22-5700-46E6AF2E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03FBB58-683D-9E37-0B83-A19D3089F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50ADCE-CA4D-CFA6-77AC-BA507810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999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773E732-980E-8F95-5F3D-1F88B402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537BB8-3737-4027-5AD1-CC4C79F54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B04D4F-0F0C-77A4-51DD-1AC3BD3AC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288FA7-0B68-41AC-AB4C-87BA0951184B}" type="datetimeFigureOut">
              <a:rPr lang="pl-PL" smtClean="0"/>
              <a:t>17.03.2026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791469-700C-86EA-A901-EAA5A9783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169696-BAFC-BF3D-7421-7A3BA2FF1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B64749-CABC-40A6-A457-89C86F9569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819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ustomXml" Target="../ink/ink1.xml"/><Relationship Id="rId4" Type="http://schemas.openxmlformats.org/officeDocument/2006/relationships/image" Target="../media/image4.jpeg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8BA2084-3967-E8EE-2C8B-E68F4F0CC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10828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592A2500-CCD0-BB38-FDF6-B1C41F570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312" y="1838844"/>
            <a:ext cx="9302496" cy="502920"/>
          </a:xfrm>
        </p:spPr>
        <p:txBody>
          <a:bodyPr>
            <a:normAutofit/>
          </a:bodyPr>
          <a:lstStyle/>
          <a:p>
            <a:pPr algn="l"/>
            <a:r>
              <a:rPr lang="pl-PL" sz="2400" b="1" dirty="0"/>
              <a:t>Nabycie działek w obrębie Racibory pod poszerzenie ul. Miłej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106837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Oprogramowanie multimedialne, oprogramowanie, Oprogramowanie graficzne&#10;&#10;Zawartość wygenerowana przez AI może być niepoprawna.">
            <a:extLst>
              <a:ext uri="{FF2B5EF4-FFF2-40B4-BE49-F238E27FC236}">
                <a16:creationId xmlns:a16="http://schemas.microsoft.com/office/drawing/2014/main" id="{8A272251-662E-22E7-6687-3314D5438D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24" t="23273" r="63636" b="26061"/>
          <a:stretch>
            <a:fillRect/>
          </a:stretch>
        </p:blipFill>
        <p:spPr>
          <a:xfrm>
            <a:off x="508002" y="517237"/>
            <a:ext cx="5329382" cy="445536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3412C8A-B577-D3BB-67FA-768D64AA191F}"/>
              </a:ext>
            </a:extLst>
          </p:cNvPr>
          <p:cNvSpPr txBox="1"/>
          <p:nvPr/>
        </p:nvSpPr>
        <p:spPr>
          <a:xfrm>
            <a:off x="6095999" y="591128"/>
            <a:ext cx="54125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Działka nr 144/1 droga o szerokości 3 m</a:t>
            </a:r>
          </a:p>
          <a:p>
            <a:r>
              <a:rPr lang="pl-PL" dirty="0"/>
              <a:t>zaliczona do kategorii dróg publicznych</a:t>
            </a:r>
          </a:p>
          <a:p>
            <a:r>
              <a:rPr lang="pl-PL" dirty="0"/>
              <a:t>Nieruchomość o nieuregulowanym stanie prawnym – Gmina Tarczyn jako władający.</a:t>
            </a:r>
          </a:p>
          <a:p>
            <a:r>
              <a:rPr lang="pl-PL" dirty="0"/>
              <a:t>Częściowo zadrzewiona i zakrzewiona, nieprzejezdna.</a:t>
            </a:r>
          </a:p>
          <a:p>
            <a:endParaRPr lang="pl-PL" dirty="0"/>
          </a:p>
          <a:p>
            <a:r>
              <a:rPr lang="pl-PL" dirty="0"/>
              <a:t>Gmina Tarczyn złożyła  wniosek do Sądu o nabycie prawa własności w drodze stwierdzenia zasiedzenia działek nr 144/1 i nr 146/1.</a:t>
            </a:r>
          </a:p>
          <a:p>
            <a:endParaRPr lang="pl-PL" dirty="0"/>
          </a:p>
          <a:p>
            <a:r>
              <a:rPr lang="pl-PL" dirty="0"/>
              <a:t>Faktycznie dojazd odbywał się po części działek </a:t>
            </a:r>
            <a:br>
              <a:rPr lang="pl-PL" dirty="0"/>
            </a:br>
            <a:r>
              <a:rPr lang="pl-PL" dirty="0"/>
              <a:t>nr 25/1, nr 26 i nr 27.</a:t>
            </a:r>
          </a:p>
          <a:p>
            <a:endParaRPr lang="pl-PL" dirty="0"/>
          </a:p>
          <a:p>
            <a:r>
              <a:rPr lang="pl-PL" dirty="0"/>
              <a:t>Prowadzone rozmowy w sprawie wydzielenia </a:t>
            </a:r>
            <a:br>
              <a:rPr lang="pl-PL" dirty="0"/>
            </a:br>
            <a:r>
              <a:rPr lang="pl-PL" dirty="0"/>
              <a:t>i nabycia terenu pod poszerzenie drogi zgodnie </a:t>
            </a:r>
            <a:br>
              <a:rPr lang="pl-PL" dirty="0"/>
            </a:br>
            <a:r>
              <a:rPr lang="pl-PL" dirty="0"/>
              <a:t>z miejscowym planem zagospodarowania przestrzennego.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9751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trawa, roślina, ziemia&#10;&#10;Zawartość wygenerowana przez AI może być niepoprawna.">
            <a:extLst>
              <a:ext uri="{FF2B5EF4-FFF2-40B4-BE49-F238E27FC236}">
                <a16:creationId xmlns:a16="http://schemas.microsoft.com/office/drawing/2014/main" id="{962867D1-2487-051E-8A55-C5219EE35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894" y="1072190"/>
            <a:ext cx="4729018" cy="3546764"/>
          </a:xfrm>
          <a:prstGeom prst="rect">
            <a:avLst/>
          </a:prstGeom>
        </p:spPr>
      </p:pic>
      <p:pic>
        <p:nvPicPr>
          <p:cNvPr id="5" name="Obraz 4" descr="Obraz zawierający na wolnym powietrzu, roślina, drzewo, mgła&#10;&#10;Zawartość wygenerowana przez AI może być niepoprawna.">
            <a:extLst>
              <a:ext uri="{FF2B5EF4-FFF2-40B4-BE49-F238E27FC236}">
                <a16:creationId xmlns:a16="http://schemas.microsoft.com/office/drawing/2014/main" id="{B0D09E97-233C-F1BE-904B-DA0671F4E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1490" y="1117987"/>
            <a:ext cx="4729018" cy="3546763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E58281A1-F370-1C26-F92F-6375EB0F06E0}"/>
              </a:ext>
            </a:extLst>
          </p:cNvPr>
          <p:cNvSpPr/>
          <p:nvPr/>
        </p:nvSpPr>
        <p:spPr>
          <a:xfrm>
            <a:off x="3177310" y="4147128"/>
            <a:ext cx="443345" cy="18472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7B910D99-9DA1-7B85-14BA-E5F59E2AD2C7}"/>
              </a:ext>
            </a:extLst>
          </p:cNvPr>
          <p:cNvSpPr/>
          <p:nvPr/>
        </p:nvSpPr>
        <p:spPr>
          <a:xfrm>
            <a:off x="5033818" y="2623126"/>
            <a:ext cx="295564" cy="157019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A876B502-30FE-70C8-9FA1-762BB1BC0DDA}"/>
                  </a:ext>
                </a:extLst>
              </p14:cNvPr>
              <p14:cNvContentPartPr/>
              <p14:nvPr/>
            </p14:nvContentPartPr>
            <p14:xfrm>
              <a:off x="8589865" y="914105"/>
              <a:ext cx="360" cy="360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A876B502-30FE-70C8-9FA1-762BB1BC0D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3745" y="90798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FC89B4C2-D9AE-2CE4-3F2C-6228F21A29E5}"/>
                  </a:ext>
                </a:extLst>
              </p14:cNvPr>
              <p14:cNvContentPartPr/>
              <p14:nvPr/>
            </p14:nvContentPartPr>
            <p14:xfrm>
              <a:off x="997465" y="5467745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FC89B4C2-D9AE-2CE4-3F2C-6228F21A29E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1345" y="546162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564495-D459-6674-DCD3-DABBF655E5AD}"/>
              </a:ext>
            </a:extLst>
          </p:cNvPr>
          <p:cNvSpPr txBox="1"/>
          <p:nvPr/>
        </p:nvSpPr>
        <p:spPr>
          <a:xfrm>
            <a:off x="692727" y="5326028"/>
            <a:ext cx="2706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Widok działki nr 144/1 od ulicy Głównej. Działka położona po lewej stronie strzałki.</a:t>
            </a:r>
          </a:p>
        </p:txBody>
      </p:sp>
      <p:pic>
        <p:nvPicPr>
          <p:cNvPr id="15" name="Obraz 14" descr="Obraz zawierający na wolnym powietrzu, trawa, drzewo, roślina&#10;&#10;Zawartość wygenerowana przez AI może być niepoprawna.">
            <a:extLst>
              <a:ext uri="{FF2B5EF4-FFF2-40B4-BE49-F238E27FC236}">
                <a16:creationId xmlns:a16="http://schemas.microsoft.com/office/drawing/2014/main" id="{91DFDAF4-E1F1-C148-EF21-C17AEFD43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8325" y="1117988"/>
            <a:ext cx="4729019" cy="354676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D947B98-AD2A-5F37-C9C0-05749DD106A1}"/>
              </a:ext>
            </a:extLst>
          </p:cNvPr>
          <p:cNvSpPr txBox="1"/>
          <p:nvPr/>
        </p:nvSpPr>
        <p:spPr>
          <a:xfrm>
            <a:off x="4322617" y="5298706"/>
            <a:ext cx="3177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Działka nr 144/1 położona po prawej stronie strzałki. Faktyczny dojazd odbywa się po części działek nr 25/1, 26 i nr 27.</a:t>
            </a:r>
          </a:p>
        </p:txBody>
      </p:sp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B6DEBC0F-47F3-D7F8-F8A4-8C2B8176ED54}"/>
              </a:ext>
            </a:extLst>
          </p:cNvPr>
          <p:cNvSpPr/>
          <p:nvPr/>
        </p:nvSpPr>
        <p:spPr>
          <a:xfrm>
            <a:off x="9467270" y="4779817"/>
            <a:ext cx="295564" cy="157019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68C2CAA-4986-91D4-604D-269C3C399DBA}"/>
              </a:ext>
            </a:extLst>
          </p:cNvPr>
          <p:cNvSpPr txBox="1"/>
          <p:nvPr/>
        </p:nvSpPr>
        <p:spPr>
          <a:xfrm>
            <a:off x="8114143" y="5326028"/>
            <a:ext cx="3297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Działka nr 144/1 położona po prawej stronie strzałki. Faktyczny dojazd odbywa się po części działek nr 25/1, 26 i nr 27.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8EBA05E-BF40-2CE9-3247-C16BCC64FA75}"/>
              </a:ext>
            </a:extLst>
          </p:cNvPr>
          <p:cNvCxnSpPr>
            <a:cxnSpLocks/>
          </p:cNvCxnSpPr>
          <p:nvPr/>
        </p:nvCxnSpPr>
        <p:spPr>
          <a:xfrm flipV="1">
            <a:off x="3723588" y="1985818"/>
            <a:ext cx="396409" cy="21613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0A9B6552-1988-0CEE-E741-6B5240C0D9DE}"/>
              </a:ext>
            </a:extLst>
          </p:cNvPr>
          <p:cNvCxnSpPr/>
          <p:nvPr/>
        </p:nvCxnSpPr>
        <p:spPr>
          <a:xfrm flipH="1" flipV="1">
            <a:off x="692727" y="3195687"/>
            <a:ext cx="3030861" cy="9514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E47A350-BC57-8F5E-756A-7C5EB181CC7C}"/>
              </a:ext>
            </a:extLst>
          </p:cNvPr>
          <p:cNvCxnSpPr>
            <a:cxnSpLocks/>
          </p:cNvCxnSpPr>
          <p:nvPr/>
        </p:nvCxnSpPr>
        <p:spPr>
          <a:xfrm>
            <a:off x="9088582" y="1496291"/>
            <a:ext cx="923636" cy="3352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DA869289-E53B-8F7F-E3D3-A4503570D952}"/>
              </a:ext>
            </a:extLst>
          </p:cNvPr>
          <p:cNvCxnSpPr/>
          <p:nvPr/>
        </p:nvCxnSpPr>
        <p:spPr>
          <a:xfrm flipV="1">
            <a:off x="10012218" y="4779817"/>
            <a:ext cx="1399307" cy="69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58CD5710-693C-1CA5-6D3F-3857F603A79C}"/>
              </a:ext>
            </a:extLst>
          </p:cNvPr>
          <p:cNvCxnSpPr>
            <a:cxnSpLocks/>
          </p:cNvCxnSpPr>
          <p:nvPr/>
        </p:nvCxnSpPr>
        <p:spPr>
          <a:xfrm>
            <a:off x="5338621" y="2466109"/>
            <a:ext cx="701962" cy="28325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C93916-1C61-9E3F-A8E1-9A0B16B421F5}"/>
              </a:ext>
            </a:extLst>
          </p:cNvPr>
          <p:cNvSpPr txBox="1"/>
          <p:nvPr/>
        </p:nvSpPr>
        <p:spPr>
          <a:xfrm>
            <a:off x="1080655" y="6280135"/>
            <a:ext cx="1884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Zdjęcia listopad 2023 r.</a:t>
            </a:r>
          </a:p>
        </p:txBody>
      </p:sp>
    </p:spTree>
    <p:extLst>
      <p:ext uri="{BB962C8B-B14F-4D97-AF65-F5344CB8AC3E}">
        <p14:creationId xmlns:p14="http://schemas.microsoft.com/office/powerpoint/2010/main" val="2111681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niebo, zrzut ekranu, oprogramowanie&#10;&#10;Zawartość wygenerowana przez AI może być niepoprawna.">
            <a:extLst>
              <a:ext uri="{FF2B5EF4-FFF2-40B4-BE49-F238E27FC236}">
                <a16:creationId xmlns:a16="http://schemas.microsoft.com/office/drawing/2014/main" id="{0DA7584B-92A2-E059-052B-3391DE9E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16" t="12295" r="64309" b="35697"/>
          <a:stretch>
            <a:fillRect/>
          </a:stretch>
        </p:blipFill>
        <p:spPr>
          <a:xfrm>
            <a:off x="529387" y="279131"/>
            <a:ext cx="4826930" cy="5457526"/>
          </a:xfrm>
          <a:prstGeom prst="rect">
            <a:avLst/>
          </a:prstGeom>
        </p:spPr>
      </p:pic>
      <p:pic>
        <p:nvPicPr>
          <p:cNvPr id="5" name="Obraz 4" descr="Obraz zawierający niebo, tekst, Oprogramowanie multimedialne, oprogramowanie&#10;&#10;Zawartość wygenerowana przez AI może być niepoprawna.">
            <a:extLst>
              <a:ext uri="{FF2B5EF4-FFF2-40B4-BE49-F238E27FC236}">
                <a16:creationId xmlns:a16="http://schemas.microsoft.com/office/drawing/2014/main" id="{E4020A50-F82D-3A84-377E-F87A270B50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32" t="11789" r="60763" b="24295"/>
          <a:stretch>
            <a:fillRect/>
          </a:stretch>
        </p:blipFill>
        <p:spPr>
          <a:xfrm>
            <a:off x="5871410" y="712267"/>
            <a:ext cx="5004528" cy="48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8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niebo, tekst, Oprogramowanie multimedialne, oprogramowanie&#10;&#10;Zawartość wygenerowana przez AI może być niepoprawna.">
            <a:extLst>
              <a:ext uri="{FF2B5EF4-FFF2-40B4-BE49-F238E27FC236}">
                <a16:creationId xmlns:a16="http://schemas.microsoft.com/office/drawing/2014/main" id="{4AAB80AA-D11F-B3DC-7111-120F758F63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77" t="23058" r="68379" b="49349"/>
          <a:stretch>
            <a:fillRect/>
          </a:stretch>
        </p:blipFill>
        <p:spPr>
          <a:xfrm>
            <a:off x="2290812" y="1126155"/>
            <a:ext cx="7190071" cy="43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4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01716C2E-A58C-4620-90D6-A1051DD92591}"/>
              </a:ext>
            </a:extLst>
          </p:cNvPr>
          <p:cNvSpPr txBox="1"/>
          <p:nvPr/>
        </p:nvSpPr>
        <p:spPr>
          <a:xfrm>
            <a:off x="582805" y="572756"/>
            <a:ext cx="1105318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art. 97 ust. 3 pkt 1 ustawy z dnia 21 sierpnia 1997 r. o gospodarce nieruchomościami	</a:t>
            </a:r>
          </a:p>
          <a:p>
            <a:r>
              <a:rPr lang="pl-PL" dirty="0"/>
              <a:t>Podziału nieruchomości można dokonać z urzędu, jeżeli:</a:t>
            </a:r>
          </a:p>
          <a:p>
            <a:r>
              <a:rPr lang="pl-PL" dirty="0"/>
              <a:t>1)</a:t>
            </a:r>
            <a:r>
              <a:rPr lang="pl-PL" dirty="0">
                <a:solidFill>
                  <a:srgbClr val="FF0000"/>
                </a:solidFill>
              </a:rPr>
              <a:t>jest on niezbędny do realizacji celów publicznych</a:t>
            </a:r>
            <a:r>
              <a:rPr lang="pl-PL" dirty="0"/>
              <a:t>;</a:t>
            </a:r>
          </a:p>
          <a:p>
            <a:r>
              <a:rPr lang="pl-PL" dirty="0"/>
              <a:t>2)nieruchomość stanowi własność gminy i nie została oddana w użytkowanie wieczyste.</a:t>
            </a:r>
          </a:p>
          <a:p>
            <a:endParaRPr lang="pl-PL" dirty="0"/>
          </a:p>
          <a:p>
            <a:r>
              <a:rPr lang="pl-PL" b="1" dirty="0"/>
              <a:t>art.  6</a:t>
            </a:r>
            <a:r>
              <a:rPr lang="pl-PL" dirty="0"/>
              <a:t>. </a:t>
            </a:r>
            <a:r>
              <a:rPr lang="pl-PL" b="1" dirty="0"/>
              <a:t>ustawy z dnia 21 sierpnia 1997 r. o gospodarce nieruchomościami</a:t>
            </a:r>
            <a:endParaRPr lang="pl-PL" dirty="0"/>
          </a:p>
          <a:p>
            <a:r>
              <a:rPr lang="pl-PL" dirty="0"/>
              <a:t>Celami publicznymi w rozumieniu ustawy są:1) </a:t>
            </a:r>
            <a:r>
              <a:rPr lang="pl-PL" dirty="0">
                <a:solidFill>
                  <a:srgbClr val="FF0000"/>
                </a:solidFill>
              </a:rPr>
              <a:t>wydzielanie gruntów pod drogi publiczne</a:t>
            </a:r>
            <a:r>
              <a:rPr lang="pl-PL" dirty="0"/>
              <a:t>, drogi rowerowe i drogi wodne, budowa, utrzymywanie oraz wykonywanie robót budowlanych tych dróg, obiektów i urządzeń transportu publicznego, a także łączności publicznej i sygnalizacji;</a:t>
            </a:r>
          </a:p>
          <a:p>
            <a:endParaRPr lang="pl-PL" dirty="0"/>
          </a:p>
          <a:p>
            <a:r>
              <a:rPr lang="pl-PL" dirty="0"/>
              <a:t>Podział nieruchomości wykonany został z urzędu na zlecenie Gminy w celu wydzielenia terenu pod poszerzenie drogi publicznej ul. Miłej i zatwierdzony decyzją Burmistrza Tarczyna nr 83/2025 z dnia 10.09.2025 r.</a:t>
            </a:r>
          </a:p>
          <a:p>
            <a:endParaRPr lang="pl-PL" b="1" dirty="0"/>
          </a:p>
          <a:p>
            <a:r>
              <a:rPr lang="pl-PL" b="1" dirty="0"/>
              <a:t>Wydzielone zostały </a:t>
            </a:r>
          </a:p>
          <a:p>
            <a:r>
              <a:rPr lang="pl-PL" b="1" dirty="0"/>
              <a:t>	działka nr 25/2 o pow. 0,0061 ha z obrębu Racibory</a:t>
            </a:r>
          </a:p>
          <a:p>
            <a:r>
              <a:rPr lang="pl-PL" b="1" dirty="0"/>
              <a:t>	działka nr 26/1 o pow. 0,0136 ha z obrębu Racibory</a:t>
            </a:r>
          </a:p>
          <a:p>
            <a:r>
              <a:rPr lang="pl-PL" b="1" dirty="0"/>
              <a:t>	działka nr 27/1 o pow. 0,0150 ha z obrębu Racibory</a:t>
            </a:r>
          </a:p>
          <a:p>
            <a:r>
              <a:rPr lang="pl-PL" b="1" dirty="0"/>
              <a:t>						o łącznej powierzchni 0,0347 ha</a:t>
            </a:r>
            <a:endParaRPr lang="pl-PL" dirty="0"/>
          </a:p>
          <a:p>
            <a:endParaRPr lang="pl-PL" dirty="0"/>
          </a:p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04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9A61DD8-E298-6AFF-1000-0B0E5F37CBD5}"/>
              </a:ext>
            </a:extLst>
          </p:cNvPr>
          <p:cNvSpPr txBox="1"/>
          <p:nvPr/>
        </p:nvSpPr>
        <p:spPr>
          <a:xfrm>
            <a:off x="582805" y="572756"/>
            <a:ext cx="110531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r>
              <a:rPr lang="pl-PL" dirty="0"/>
              <a:t>Zgodnie ze sporządzonymi operatami szacunkowymi z dnia 28 października 2025 r. oszacowana wartość przedmiotowych działek </a:t>
            </a:r>
          </a:p>
          <a:p>
            <a:r>
              <a:rPr lang="pl-PL" dirty="0"/>
              <a:t>wynosi 19  425,00 zł (słownie: dziewiętnaście tysięcy czterysta dwadzieścia pięć złotych). 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W dniu 09.03.2026 r. spisany został protokół rokowań w sprawie nabycia działki nr 25/2, nr 27/1 i nr 26/1 </a:t>
            </a:r>
            <a:br>
              <a:rPr lang="pl-PL" dirty="0"/>
            </a:br>
            <a:r>
              <a:rPr lang="pl-PL" dirty="0"/>
              <a:t>za cenę 19 425,00 zł.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Koszty nabycia pokrywa Gmina Tarczyn.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Przed spisaniem aktu notarialnego właściciel zobowiązał się do przestawienia płotu na swój koszt zgodnie z granicami ewidencyjnymi działki. </a:t>
            </a:r>
          </a:p>
          <a:p>
            <a:endParaRPr lang="pl-PL" dirty="0"/>
          </a:p>
          <a:p>
            <a:endParaRPr lang="pl-PL" dirty="0"/>
          </a:p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3001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niebo, ziemia, drzewo&#10;&#10;Zawartość wygenerowana przez AI może być niepoprawna.">
            <a:extLst>
              <a:ext uri="{FF2B5EF4-FFF2-40B4-BE49-F238E27FC236}">
                <a16:creationId xmlns:a16="http://schemas.microsoft.com/office/drawing/2014/main" id="{0158B84A-1C9E-4A72-0E80-D86502485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77" y="203200"/>
            <a:ext cx="4499264" cy="5999018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A6B05F68-1359-FBEA-3F34-799D4F70D104}"/>
              </a:ext>
            </a:extLst>
          </p:cNvPr>
          <p:cNvCxnSpPr>
            <a:cxnSpLocks/>
          </p:cNvCxnSpPr>
          <p:nvPr/>
        </p:nvCxnSpPr>
        <p:spPr>
          <a:xfrm>
            <a:off x="3519055" y="1468582"/>
            <a:ext cx="204354" cy="33805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66D77186-8782-9457-D2B5-A42DFBF907EB}"/>
              </a:ext>
            </a:extLst>
          </p:cNvPr>
          <p:cNvCxnSpPr>
            <a:cxnSpLocks/>
          </p:cNvCxnSpPr>
          <p:nvPr/>
        </p:nvCxnSpPr>
        <p:spPr>
          <a:xfrm flipH="1" flipV="1">
            <a:off x="1542473" y="4719782"/>
            <a:ext cx="2078759" cy="258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BAB61E1-2C47-D11E-7DF6-99C47777B81B}"/>
              </a:ext>
            </a:extLst>
          </p:cNvPr>
          <p:cNvSpPr txBox="1"/>
          <p:nvPr/>
        </p:nvSpPr>
        <p:spPr>
          <a:xfrm>
            <a:off x="6724072" y="1662545"/>
            <a:ext cx="44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Widok z ul. Głównej.</a:t>
            </a:r>
          </a:p>
          <a:p>
            <a:r>
              <a:rPr lang="pl-PL" dirty="0"/>
              <a:t>Przedmiotem nabycia jest teren </a:t>
            </a:r>
          </a:p>
          <a:p>
            <a:r>
              <a:rPr lang="pl-PL" dirty="0"/>
              <a:t>po lewej stronie strzałki.</a:t>
            </a:r>
          </a:p>
          <a:p>
            <a:endParaRPr lang="pl-PL" dirty="0"/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DB60EA6E-DA35-F5DC-170C-9EB59F67DF72}"/>
              </a:ext>
            </a:extLst>
          </p:cNvPr>
          <p:cNvSpPr/>
          <p:nvPr/>
        </p:nvSpPr>
        <p:spPr>
          <a:xfrm rot="20312022">
            <a:off x="2900218" y="5135418"/>
            <a:ext cx="721014" cy="258618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2ADE43A-9734-2964-CA56-7F87B53201D4}"/>
              </a:ext>
            </a:extLst>
          </p:cNvPr>
          <p:cNvSpPr txBox="1"/>
          <p:nvPr/>
        </p:nvSpPr>
        <p:spPr>
          <a:xfrm>
            <a:off x="6724072" y="3202709"/>
            <a:ext cx="1884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Zdjęcia grudzień 2025 r.</a:t>
            </a:r>
          </a:p>
        </p:txBody>
      </p:sp>
    </p:spTree>
    <p:extLst>
      <p:ext uri="{BB962C8B-B14F-4D97-AF65-F5344CB8AC3E}">
        <p14:creationId xmlns:p14="http://schemas.microsoft.com/office/powerpoint/2010/main" val="25480975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468</Words>
  <Application>Microsoft Office PowerPoint</Application>
  <PresentationFormat>Panoramiczny</PresentationFormat>
  <Paragraphs>54</Paragraphs>
  <Slides>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Motyw pakietu Office</vt:lpstr>
      <vt:lpstr>Nabycie działek w obrębie Racibory pod poszerzenie ul. Miłej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Monika Jakóbowska</dc:creator>
  <cp:lastModifiedBy>Ilona Kacprzak</cp:lastModifiedBy>
  <cp:revision>20</cp:revision>
  <dcterms:created xsi:type="dcterms:W3CDTF">2025-04-16T07:07:22Z</dcterms:created>
  <dcterms:modified xsi:type="dcterms:W3CDTF">2026-03-17T07:59:02Z</dcterms:modified>
</cp:coreProperties>
</file>